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6B105A-0178-4EFA-89AD-061242A06CF4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3BDC56-245B-4B18-B384-0C34766222A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05A-0178-4EFA-89AD-061242A06CF4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C56-245B-4B18-B384-0C34766222A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05A-0178-4EFA-89AD-061242A06CF4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C56-245B-4B18-B384-0C34766222A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05A-0178-4EFA-89AD-061242A06CF4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C56-245B-4B18-B384-0C34766222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05A-0178-4EFA-89AD-061242A06CF4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C56-245B-4B18-B384-0C34766222A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05A-0178-4EFA-89AD-061242A06CF4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C56-245B-4B18-B384-0C34766222A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05A-0178-4EFA-89AD-061242A06CF4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C56-245B-4B18-B384-0C34766222A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05A-0178-4EFA-89AD-061242A06CF4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C56-245B-4B18-B384-0C34766222A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05A-0178-4EFA-89AD-061242A06CF4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C56-245B-4B18-B384-0C3476622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05A-0178-4EFA-89AD-061242A06CF4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C56-245B-4B18-B384-0C3476622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B105A-0178-4EFA-89AD-061242A06CF4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BDC56-245B-4B18-B384-0C34766222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86B105A-0178-4EFA-89AD-061242A06CF4}" type="datetimeFigureOut">
              <a:rPr lang="en-US" smtClean="0"/>
              <a:t>3/14/2015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13BDC56-245B-4B18-B384-0C34766222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Limit Definition of a Derivative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 err="1" smtClean="0"/>
              <a:t>Steifel’s</a:t>
            </a:r>
            <a:r>
              <a:rPr lang="en-US" dirty="0" smtClean="0"/>
              <a:t> IB Mathematical Studies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90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99247" y="2248347"/>
                <a:ext cx="7745505" cy="422865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800" dirty="0" smtClean="0"/>
                  <a:t>Show that the following function has left-hand and right-hand derivatives at x = 0 but no derivative there: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/>
                        </a:rPr>
                        <m:t>𝑦</m:t>
                      </m:r>
                      <m:r>
                        <a:rPr lang="en-US" sz="1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8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8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US" sz="18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m:rPr>
                                    <m:brk m:alnAt="7"/>
                                  </m:rPr>
                                  <a:rPr lang="en-US" sz="1800" b="0" i="1" smtClean="0"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≤0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, </m:t>
                                </m:r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800" b="0" i="1" smtClean="0">
                                    <a:latin typeface="Cambria Math"/>
                                    <a:ea typeface="Cambria Math"/>
                                  </a:rPr>
                                  <m:t>&gt;0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800" dirty="0" smtClean="0"/>
              </a:p>
              <a:p>
                <a:pPr marL="0" indent="0">
                  <a:buNone/>
                </a:pPr>
                <a:r>
                  <a:rPr lang="en-US" sz="1800" dirty="0" smtClean="0"/>
                  <a:t>Steps:</a:t>
                </a:r>
              </a:p>
              <a:p>
                <a:r>
                  <a:rPr lang="en-US" sz="1800" dirty="0" smtClean="0"/>
                  <a:t>Verify the existence of the left-hand derivative: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6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1600" i="1"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1600" i="1"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(0+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16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6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16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6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  <m:r>
                          <a:rPr lang="en-US" sz="1600" i="1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1600" i="1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−</m:t>
                                    </m:r>
                                  </m:sup>
                                </m:sSup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p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sz="1600" i="1">
                                    <a:latin typeface="Cambria Math"/>
                                  </a:rPr>
                                  <m:t>h</m:t>
                                </m:r>
                              </m:den>
                            </m:f>
                            <m:r>
                              <a:rPr lang="en-US" sz="1600" i="1">
                                <a:latin typeface="Cambria Math"/>
                              </a:rPr>
                              <m:t>=0</m:t>
                            </m:r>
                          </m:e>
                        </m:func>
                      </m:e>
                    </m:func>
                  </m:oMath>
                </a14:m>
                <a:endParaRPr lang="en-US" sz="1600" dirty="0" smtClean="0"/>
              </a:p>
              <a:p>
                <a:r>
                  <a:rPr lang="en-US" sz="1800" dirty="0" smtClean="0"/>
                  <a:t>Verify the existence of the right-hand derivative: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sz="16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6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1600" i="1"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/>
                              </a:rPr>
                              <m:t>2(0+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h</m:t>
                            </m:r>
                            <m:r>
                              <a:rPr lang="en-US" sz="1600" b="0" i="1" smtClean="0">
                                <a:latin typeface="Cambria Math"/>
                              </a:rPr>
                              <m:t>)−</m:t>
                            </m:r>
                            <m:sSup>
                              <m:sSup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6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16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6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  <m:r>
                          <a:rPr lang="en-US" sz="1600" i="1">
                            <a:latin typeface="Cambria Math"/>
                          </a:rPr>
                          <m:t>=</m:t>
                        </m:r>
                        <m:func>
                          <m:funcPr>
                            <m:ctrlPr>
                              <a:rPr lang="en-US" sz="1600" i="1">
                                <a:latin typeface="Cambria Math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1600">
                                    <a:latin typeface="Cambria Math"/>
                                  </a:rPr>
                                  <m:t>lim</m:t>
                                </m:r>
                              </m:e>
                              <m:lim>
                                <m:r>
                                  <a:rPr lang="en-US" sz="1600" i="1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n-US" sz="1600" i="1">
                                    <a:latin typeface="Cambria Math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lang="en-US" sz="1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6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en-US" sz="1600" b="0" i="1" smtClean="0">
                                        <a:latin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</m:lim>
                            </m:limLow>
                          </m:fName>
                          <m:e>
                            <m:f>
                              <m:fPr>
                                <m:ctrlPr>
                                  <a:rPr lang="en-US" sz="16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2</m:t>
                                </m:r>
                                <m:r>
                                  <a:rPr lang="en-US" sz="1600" b="0" i="1" smtClean="0">
                                    <a:latin typeface="Cambria Math"/>
                                  </a:rPr>
                                  <m:t>h</m:t>
                                </m:r>
                              </m:num>
                              <m:den>
                                <m:r>
                                  <a:rPr lang="en-US" sz="1600" i="1">
                                    <a:latin typeface="Cambria Math"/>
                                  </a:rPr>
                                  <m:t>h</m:t>
                                </m:r>
                              </m:den>
                            </m:f>
                            <m:r>
                              <a:rPr lang="en-US" sz="1600" i="1">
                                <a:latin typeface="Cambria Math"/>
                              </a:rPr>
                              <m:t>=0</m:t>
                            </m:r>
                          </m:e>
                        </m:func>
                      </m:e>
                    </m:func>
                  </m:oMath>
                </a14:m>
                <a:endParaRPr lang="en-US" sz="1600" dirty="0" smtClean="0"/>
              </a:p>
              <a:p>
                <a:r>
                  <a:rPr lang="en-US" sz="1800" dirty="0" smtClean="0"/>
                  <a:t>Since the left-hand derivative equals zero and the right-hand derivative equals 2 the derivatives are not equal at x = 0.  The function does not have a derivative at 0.</a:t>
                </a:r>
                <a:endParaRPr lang="en-US" sz="18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9247" y="2248347"/>
                <a:ext cx="7745505" cy="4228653"/>
              </a:xfrm>
              <a:blipFill rotWithShape="1">
                <a:blip r:embed="rId2"/>
                <a:stretch>
                  <a:fillRect l="-709" t="-576" r="-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70156"/>
            <a:ext cx="8686800" cy="1054250"/>
          </a:xfrm>
        </p:spPr>
        <p:txBody>
          <a:bodyPr/>
          <a:lstStyle/>
          <a:p>
            <a:r>
              <a:rPr lang="en-US" sz="4400" dirty="0" smtClean="0"/>
              <a:t>Example of one-sided derivatives: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5098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limit is a value that a function or sequence approaches as the input or index approaches some value.</a:t>
            </a:r>
          </a:p>
          <a:p>
            <a:r>
              <a:rPr lang="en-US" dirty="0" smtClean="0"/>
              <a:t>They are used to define the different types of continuity, </a:t>
            </a:r>
            <a:r>
              <a:rPr lang="en-US" b="1" dirty="0" smtClean="0"/>
              <a:t>derivatives</a:t>
            </a:r>
            <a:r>
              <a:rPr lang="en-US" dirty="0" smtClean="0"/>
              <a:t>, and integrals.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Limit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010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Power Rule:</a:t>
                </a: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The power rule always works quickly and smoothly as a solution to finding the derivative of a function for  a problem, however, the limit definition of a derivative can also accurately find the derivative of a function while showing you a more in depth perspective of how it’s found.</a:t>
                </a: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02" t="-1258" r="-1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Derivatives as you know them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24129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derivative of the function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 with respect to the variable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is the function </a:t>
                </a:r>
                <a:r>
                  <a:rPr lang="en-US" i="1" dirty="0" smtClean="0"/>
                  <a:t>f’</a:t>
                </a:r>
                <a:r>
                  <a:rPr lang="en-US" dirty="0" smtClean="0"/>
                  <a:t> whose value at x is</a:t>
                </a:r>
              </a:p>
              <a:p>
                <a:pPr marL="411480" lvl="1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 smtClean="0"/>
                  <a:t>,</a:t>
                </a:r>
              </a:p>
              <a:p>
                <a:pPr marL="411480" lvl="1" indent="0">
                  <a:buNone/>
                </a:pPr>
                <a:r>
                  <a:rPr lang="en-US" dirty="0"/>
                  <a:t>p</a:t>
                </a:r>
                <a:r>
                  <a:rPr lang="en-US" dirty="0" smtClean="0"/>
                  <a:t>rovided said limit exists.</a:t>
                </a:r>
              </a:p>
              <a:p>
                <a:r>
                  <a:rPr lang="en-US" dirty="0" smtClean="0"/>
                  <a:t>The formula above can differentiate any function with ease after you get used to it.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02" t="-1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Limit Definition of a Derivative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495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2133600"/>
                <a:ext cx="7745505" cy="449580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sz="2000" dirty="0" smtClean="0"/>
                  <a:t>Derive the function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1600" dirty="0" smtClean="0"/>
                  <a:t>Steps: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1600" dirty="0" smtClean="0"/>
                  <a:t>Write the formula for the limit definition of a derivative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14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4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400" i="1">
                        <a:latin typeface="Cambria Math"/>
                      </a:rPr>
                      <m:t>= </m:t>
                    </m:r>
                    <m:func>
                      <m:funcPr>
                        <m:ctrlPr>
                          <a:rPr lang="en-US" sz="1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4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 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1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𝑓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14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1400" dirty="0" smtClean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1600" dirty="0" smtClean="0"/>
                  <a:t>Plug in the original function, in this case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1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16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1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 smtClean="0"/>
                  <a:t>.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400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400" b="0" i="1" smtClean="0">
                                <a:latin typeface="Cambria Math"/>
                              </a:rPr>
                              <m:t>h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b="0" i="1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400" b="0" i="1" smtClean="0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1400" dirty="0" smtClean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1600" dirty="0" smtClean="0"/>
                  <a:t>Expand the numerator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4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14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b="0" i="1" smtClean="0">
                                <a:latin typeface="Cambria Math"/>
                              </a:rPr>
                              <m:t>+2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𝑥h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4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400" i="1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4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endParaRPr lang="en-US" sz="1400" dirty="0" smtClean="0"/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1600" dirty="0" smtClean="0"/>
                  <a:t>Simplify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4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𝑥h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a:rPr lang="en-US" sz="1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14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1400" dirty="0" smtClean="0"/>
                  <a:t> 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4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/>
                              </a:rPr>
                              <m:t>h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(2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h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14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1400" dirty="0" smtClean="0"/>
                  <a:t> 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1400" i="1" dirty="0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400" i="1" dirty="0" smtClean="0">
                                <a:latin typeface="Cambria Math"/>
                                <a:sym typeface="Wingdings" panose="05000000000000000000" pitchFamily="2" charset="2"/>
                              </a:rPr>
                            </m:ctrlPr>
                          </m:limLowPr>
                          <m:e>
                            <m:r>
                              <a:rPr lang="en-US" sz="1400" b="0" i="0" dirty="0" smtClean="0">
                                <a:latin typeface="Cambria Math"/>
                                <a:sym typeface="Wingdings" panose="05000000000000000000" pitchFamily="2" charset="2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 sz="1400" i="0" dirty="0" smtClean="0">
                                <a:latin typeface="Cambria Math"/>
                                <a:sym typeface="Wingdings" panose="05000000000000000000" pitchFamily="2" charset="2"/>
                              </a:rPr>
                              <m:t>lim</m:t>
                            </m:r>
                          </m:e>
                          <m:lim>
                            <m:r>
                              <a:rPr lang="en-US" sz="1400" b="0" i="1" dirty="0" smtClean="0">
                                <a:latin typeface="Cambria Math"/>
                                <a:sym typeface="Wingdings" panose="05000000000000000000" pitchFamily="2" charset="2"/>
                              </a:rPr>
                              <m:t>h</m:t>
                            </m:r>
                            <m:r>
                              <a:rPr lang="en-US" sz="1400" b="0" i="1" dirty="0" smtClean="0">
                                <a:latin typeface="Cambria Math"/>
                                <a:sym typeface="Wingdings" panose="05000000000000000000" pitchFamily="2" charset="2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n-US" sz="1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(2</m:t>
                        </m:r>
                        <m:r>
                          <a:rPr lang="en-US" sz="1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en-US" sz="1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en-US" sz="1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h</m:t>
                        </m:r>
                      </m:e>
                    </m:func>
                  </m:oMath>
                </a14:m>
                <a:r>
                  <a:rPr lang="en-US" sz="1400" dirty="0" smtClean="0"/>
                  <a:t>)</a:t>
                </a:r>
              </a:p>
              <a:p>
                <a:pPr>
                  <a:buFont typeface="Wingdings" panose="05000000000000000000" pitchFamily="2" charset="2"/>
                  <a:buChar char="Ø"/>
                </a:pPr>
                <a:r>
                  <a:rPr lang="en-US" sz="1600" dirty="0" smtClean="0"/>
                  <a:t>Plug in the value which the limit is approaching, usually 0 for this type of problem</a:t>
                </a:r>
              </a:p>
              <a:p>
                <a:pPr lvl="1"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1400" i="1" dirty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400" i="1" dirty="0">
                                <a:latin typeface="Cambria Math"/>
                                <a:sym typeface="Wingdings" panose="05000000000000000000" pitchFamily="2" charset="2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400" dirty="0">
                                <a:latin typeface="Cambria Math"/>
                                <a:sym typeface="Wingdings" panose="05000000000000000000" pitchFamily="2" charset="2"/>
                              </a:rPr>
                              <m:t>lim</m:t>
                            </m:r>
                          </m:e>
                          <m:lim>
                            <m:r>
                              <a:rPr lang="en-US" sz="1400" i="1" dirty="0">
                                <a:latin typeface="Cambria Math"/>
                                <a:sym typeface="Wingdings" panose="05000000000000000000" pitchFamily="2" charset="2"/>
                              </a:rPr>
                              <m:t>h</m:t>
                            </m:r>
                            <m:r>
                              <a:rPr lang="en-US" sz="1400" i="1" dirty="0">
                                <a:latin typeface="Cambria Math"/>
                                <a:sym typeface="Wingdings" panose="05000000000000000000" pitchFamily="2" charset="2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r>
                          <a:rPr lang="en-US" sz="1400" b="0" i="1" dirty="0" smtClean="0">
                            <a:latin typeface="Cambria Math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1400" i="1" dirty="0">
                            <a:latin typeface="Cambria Math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400" i="1" dirty="0">
                            <a:latin typeface="Cambria Math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en-US" sz="1400" i="1" dirty="0">
                            <a:latin typeface="Cambria Math"/>
                            <a:sym typeface="Wingdings" panose="05000000000000000000" pitchFamily="2" charset="2"/>
                          </a:rPr>
                          <m:t>+0</m:t>
                        </m:r>
                      </m:e>
                    </m:func>
                    <m:r>
                      <a:rPr lang="en-US" sz="1400" b="0" i="1" dirty="0" smtClean="0">
                        <a:latin typeface="Cambria Math"/>
                        <a:sym typeface="Wingdings" panose="05000000000000000000" pitchFamily="2" charset="2"/>
                      </a:rPr>
                      <m:t>)=2</m:t>
                    </m:r>
                    <m:r>
                      <a:rPr lang="en-US" sz="1400" b="0" i="1" dirty="0" smtClean="0">
                        <a:latin typeface="Cambria Math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 smtClean="0"/>
                  <a:t> </a:t>
                </a:r>
                <a:endParaRPr lang="en-US" sz="1400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1400" dirty="0"/>
              </a:p>
              <a:p>
                <a:pPr lvl="1">
                  <a:buFont typeface="Wingdings" panose="05000000000000000000" pitchFamily="2" charset="2"/>
                  <a:buChar char="Ø"/>
                </a:pPr>
                <a:endParaRPr lang="en-US" sz="1400" dirty="0" smtClean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2133600"/>
                <a:ext cx="7745505" cy="4495800"/>
              </a:xfrm>
              <a:blipFill rotWithShape="1">
                <a:blip r:embed="rId2"/>
                <a:stretch>
                  <a:fillRect l="-472" t="-5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 for the Limit Definition of a Derivative: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9762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derivative of the function </a:t>
                </a:r>
                <a:r>
                  <a:rPr lang="en-US" i="1" dirty="0" smtClean="0"/>
                  <a:t>f</a:t>
                </a:r>
                <a:r>
                  <a:rPr lang="en-US" dirty="0" smtClean="0"/>
                  <a:t> at the point </a:t>
                </a:r>
                <a:r>
                  <a:rPr lang="en-US" i="1" dirty="0" smtClean="0"/>
                  <a:t>x = a</a:t>
                </a:r>
                <a:r>
                  <a:rPr lang="en-US" dirty="0" smtClean="0"/>
                  <a:t> is the limit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e>
                    </m:func>
                  </m:oMath>
                </a14:m>
                <a:endParaRPr lang="en-US" dirty="0" smtClean="0"/>
              </a:p>
              <a:p>
                <a:pPr marL="411480" lvl="1" indent="0">
                  <a:buNone/>
                </a:pPr>
                <a:r>
                  <a:rPr lang="en-US" dirty="0" smtClean="0"/>
                  <a:t>provided the limit exists.</a:t>
                </a:r>
              </a:p>
              <a:p>
                <a:r>
                  <a:rPr lang="en-US" dirty="0" smtClean="0"/>
                  <a:t>Notice that this formula is close in composition to the slope formula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02" t="-12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648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609600" y="2248347"/>
                <a:ext cx="8077200" cy="3877815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sz="2000" dirty="0" smtClean="0"/>
                  <a:t>Differentiate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000" b="0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US" dirty="0" smtClean="0"/>
                  <a:t> </a:t>
                </a:r>
                <a:r>
                  <a:rPr lang="en-US" sz="2000" dirty="0" smtClean="0"/>
                  <a:t>using the alternate definition, at point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r>
                      <a:rPr lang="en-US" sz="2000" b="0" i="0" smtClean="0">
                        <a:latin typeface="Cambria Math"/>
                      </a:rPr>
                      <m:t>.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1600" dirty="0" smtClean="0">
                    <a:latin typeface="Cambria Math"/>
                  </a:rPr>
                  <a:t>Steps:</a:t>
                </a:r>
                <a:endParaRPr lang="en-US" sz="1600" b="0" dirty="0" smtClean="0">
                  <a:latin typeface="Cambria Math"/>
                </a:endParaRPr>
              </a:p>
              <a:p>
                <a:r>
                  <a:rPr lang="en-US" sz="1600" dirty="0" smtClean="0">
                    <a:latin typeface="Cambria Math"/>
                  </a:rPr>
                  <a:t>Write the alternative definition</a:t>
                </a:r>
                <a:endParaRPr lang="en-US" sz="1600" b="0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sz="14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US" sz="1400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400" b="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400" b="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400" b="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→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1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𝑓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𝑎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e>
                    </m:func>
                  </m:oMath>
                </a14:m>
                <a:endParaRPr lang="en-US" sz="1400" dirty="0" smtClean="0"/>
              </a:p>
              <a:p>
                <a:r>
                  <a:rPr lang="en-US" sz="1600" dirty="0" smtClean="0"/>
                  <a:t>Plug in the information you have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→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140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sz="1400" i="1">
                                <a:latin typeface="Cambria Math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rad>
                          </m:num>
                          <m:den>
                            <m:r>
                              <a:rPr lang="en-US" sz="1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e>
                    </m:func>
                  </m:oMath>
                </a14:m>
                <a:endParaRPr lang="en-US" sz="1400" dirty="0" smtClean="0"/>
              </a:p>
              <a:p>
                <a:r>
                  <a:rPr lang="en-US" sz="1600" dirty="0" smtClean="0"/>
                  <a:t>Rationalize the numerator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→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sz="1400" i="1">
                                <a:latin typeface="Cambria Math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𝑎</m:t>
                                </m:r>
                              </m:e>
                            </m:rad>
                          </m:num>
                          <m:den>
                            <m:r>
                              <a:rPr lang="en-US" sz="1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e>
                    </m:func>
                    <m:r>
                      <a:rPr lang="en-US" sz="1400" dirty="0" smtClean="0"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140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r>
                          <a:rPr lang="en-US" sz="1400" b="0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latin typeface="Cambria Math"/>
                              </a:rPr>
                              <m:t>𝑎</m:t>
                            </m:r>
                          </m:e>
                        </m:rad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latin typeface="Cambria Math"/>
                              </a:rPr>
                              <m:t>𝑥</m:t>
                            </m:r>
                          </m:e>
                        </m:rad>
                        <m:r>
                          <a:rPr lang="en-US" sz="1400" b="0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i="1">
                                <a:latin typeface="Cambria Math"/>
                              </a:rPr>
                              <m:t>𝑎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400" dirty="0" smtClean="0"/>
                  <a:t>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→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𝑎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sz="1400" b="0" i="1" smtClean="0">
                                <a:latin typeface="Cambria Math"/>
                              </a:rPr>
                              <m:t>)(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sz="1400" b="0" i="1" smtClean="0">
                                <a:latin typeface="Cambria Math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rad>
                            <m:r>
                              <a:rPr lang="en-US" sz="1400" b="0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1400" dirty="0" smtClean="0"/>
                  <a:t>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</a:t>
                </a:r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→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140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</m:rad>
                            <m:r>
                              <a:rPr lang="en-US" sz="1400" b="0" i="1" smtClean="0">
                                <a:latin typeface="Cambria Math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rad>
                          </m:den>
                        </m:f>
                      </m:e>
                    </m:func>
                  </m:oMath>
                </a14:m>
                <a:endParaRPr lang="en-US" sz="1400" dirty="0" smtClean="0"/>
              </a:p>
              <a:p>
                <a:r>
                  <a:rPr lang="en-US" sz="1600" dirty="0" smtClean="0"/>
                  <a:t>Now take the limit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sz="1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→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sz="140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b="0" i="1" smtClean="0">
                                    <a:latin typeface="Cambria Math"/>
                                  </a:rPr>
                                  <m:t>𝑎</m:t>
                                </m:r>
                              </m:e>
                            </m:rad>
                            <m:r>
                              <a:rPr lang="en-US" sz="1400" b="0" i="1" smtClean="0">
                                <a:latin typeface="Cambria Math"/>
                              </a:rPr>
                              <m:t>+</m:t>
                            </m:r>
                            <m:rad>
                              <m:radPr>
                                <m:degHide m:val="on"/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𝑎</m:t>
                                </m:r>
                              </m:e>
                            </m:rad>
                          </m:den>
                        </m:f>
                      </m:e>
                    </m:func>
                  </m:oMath>
                </a14:m>
                <a:r>
                  <a:rPr lang="en-US" sz="1400" dirty="0" smtClean="0"/>
                  <a:t> </a:t>
                </a:r>
                <a:r>
                  <a:rPr lang="en-US" sz="1400" dirty="0" smtClean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latin typeface="Cambria Math"/>
                            <a:sym typeface="Wingdings" panose="05000000000000000000" pitchFamily="2" charset="2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/>
                                <a:sym typeface="Wingdings" panose="05000000000000000000" pitchFamily="2" charset="2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/>
                                <a:sym typeface="Wingdings" panose="05000000000000000000" pitchFamily="2" charset="2"/>
                              </a:rPr>
                              <m:t>𝑎</m:t>
                            </m:r>
                          </m:e>
                        </m:rad>
                      </m:den>
                    </m:f>
                  </m:oMath>
                </a14:m>
                <a:endParaRPr lang="en-US" sz="1400" dirty="0" smtClean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09600" y="2248347"/>
                <a:ext cx="8077200" cy="3877815"/>
              </a:xfrm>
              <a:blipFill rotWithShape="1">
                <a:blip r:embed="rId2"/>
                <a:stretch>
                  <a:fillRect l="-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Example for the Alternative Definition: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70901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i="1" dirty="0" smtClean="0"/>
                  <a:t>y’</a:t>
                </a:r>
                <a:r>
                  <a:rPr lang="en-US" sz="2000" dirty="0" smtClean="0"/>
                  <a:t> : “y prime”</a:t>
                </a:r>
              </a:p>
              <a:p>
                <a:pPr lvl="1"/>
                <a:r>
                  <a:rPr lang="en-US" sz="2000" dirty="0" smtClean="0"/>
                  <a:t>Nice and brief, but doesn’t name the independent variable.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000" i="1" dirty="0" smtClean="0"/>
                  <a:t> </a:t>
                </a:r>
                <a:r>
                  <a:rPr lang="en-US" sz="2000" dirty="0" smtClean="0"/>
                  <a:t>: “</a:t>
                </a:r>
                <a:r>
                  <a:rPr lang="en-US" sz="2000" i="1" dirty="0" err="1" smtClean="0"/>
                  <a:t>dy</a:t>
                </a:r>
                <a:r>
                  <a:rPr lang="en-US" sz="2000" i="1" dirty="0" smtClean="0"/>
                  <a:t> dx</a:t>
                </a:r>
                <a:r>
                  <a:rPr lang="en-US" sz="2000" dirty="0" smtClean="0"/>
                  <a:t>” or “the derivative of y with respect to x”</a:t>
                </a:r>
              </a:p>
              <a:p>
                <a:pPr lvl="1"/>
                <a:r>
                  <a:rPr lang="en-US" sz="2000" dirty="0" smtClean="0"/>
                  <a:t>Names both variables and uses d for derivative.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𝑑𝑓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sz="2000" dirty="0" smtClean="0"/>
                  <a:t> : “</a:t>
                </a:r>
                <a:r>
                  <a:rPr lang="en-US" sz="2000" i="1" dirty="0" err="1" smtClean="0"/>
                  <a:t>df</a:t>
                </a:r>
                <a:r>
                  <a:rPr lang="en-US" sz="2000" i="1" dirty="0" smtClean="0"/>
                  <a:t> dx</a:t>
                </a:r>
                <a:r>
                  <a:rPr lang="en-US" sz="2000" dirty="0" smtClean="0"/>
                  <a:t>” or “the derivative of </a:t>
                </a:r>
                <a:r>
                  <a:rPr lang="en-US" sz="2000" i="1" dirty="0" smtClean="0"/>
                  <a:t>f</a:t>
                </a:r>
                <a:r>
                  <a:rPr lang="en-US" sz="2000" dirty="0" smtClean="0"/>
                  <a:t> with respect to </a:t>
                </a:r>
                <a:r>
                  <a:rPr lang="en-US" sz="2000" i="1" dirty="0" smtClean="0"/>
                  <a:t>x</a:t>
                </a:r>
                <a:r>
                  <a:rPr lang="en-US" sz="2000" dirty="0" smtClean="0"/>
                  <a:t>”</a:t>
                </a:r>
              </a:p>
              <a:p>
                <a:pPr lvl="1"/>
                <a:r>
                  <a:rPr lang="en-US" sz="2000" dirty="0" smtClean="0"/>
                  <a:t>Emphasizes the function’s name.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𝑑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 : “</a:t>
                </a:r>
                <a:r>
                  <a:rPr lang="en-US" sz="2000" i="1" dirty="0" smtClean="0"/>
                  <a:t>d dx </a:t>
                </a:r>
                <a:r>
                  <a:rPr lang="en-US" sz="2000" dirty="0" smtClean="0"/>
                  <a:t> of </a:t>
                </a:r>
                <a:r>
                  <a:rPr lang="en-US" sz="2000" i="1" dirty="0" smtClean="0"/>
                  <a:t>f</a:t>
                </a:r>
                <a:r>
                  <a:rPr lang="en-US" sz="2000" dirty="0" smtClean="0"/>
                  <a:t> at </a:t>
                </a:r>
                <a:r>
                  <a:rPr lang="en-US" sz="2000" i="1" dirty="0" smtClean="0"/>
                  <a:t>x</a:t>
                </a:r>
                <a:r>
                  <a:rPr lang="en-US" sz="2000" dirty="0" smtClean="0"/>
                  <a:t>” or “the derivative of </a:t>
                </a:r>
                <a:r>
                  <a:rPr lang="en-US" sz="2000" i="1" dirty="0" smtClean="0"/>
                  <a:t>f</a:t>
                </a:r>
                <a:r>
                  <a:rPr lang="en-US" sz="2000" dirty="0" smtClean="0"/>
                  <a:t> at </a:t>
                </a:r>
                <a:r>
                  <a:rPr lang="en-US" sz="2000" i="1" dirty="0" smtClean="0"/>
                  <a:t>x</a:t>
                </a:r>
                <a:r>
                  <a:rPr lang="en-US" sz="2000" dirty="0" smtClean="0"/>
                  <a:t>”</a:t>
                </a:r>
              </a:p>
              <a:p>
                <a:pPr lvl="1"/>
                <a:r>
                  <a:rPr lang="en-US" sz="1800" dirty="0" smtClean="0"/>
                  <a:t>Emphasizes the idea that differentiation is an operation performed on </a:t>
                </a:r>
                <a:r>
                  <a:rPr lang="en-US" sz="1800" i="1" dirty="0" smtClean="0"/>
                  <a:t>f</a:t>
                </a:r>
                <a:r>
                  <a:rPr lang="en-US" sz="1800" dirty="0" smtClean="0"/>
                  <a:t>.</a:t>
                </a:r>
                <a:endParaRPr lang="en-US" sz="18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09" t="-786" r="-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Different Derivative Notation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3873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000" dirty="0" smtClean="0"/>
                  <a:t>A function </a:t>
                </a:r>
                <a:r>
                  <a:rPr lang="en-US" sz="2000" i="1" dirty="0" smtClean="0"/>
                  <a:t>y = f(x)</a:t>
                </a:r>
                <a:r>
                  <a:rPr lang="en-US" sz="2000" dirty="0" smtClean="0"/>
                  <a:t> is differentiable on a closed interval </a:t>
                </a:r>
                <a:r>
                  <a:rPr lang="en-US" sz="2000" i="1" dirty="0" smtClean="0"/>
                  <a:t>[</a:t>
                </a:r>
                <a:r>
                  <a:rPr lang="en-US" sz="2000" i="1" dirty="0" err="1" smtClean="0"/>
                  <a:t>a,b</a:t>
                </a:r>
                <a:r>
                  <a:rPr lang="en-US" sz="2000" i="1" dirty="0" smtClean="0"/>
                  <a:t>]</a:t>
                </a:r>
                <a:r>
                  <a:rPr lang="en-US" sz="2000" dirty="0" smtClean="0"/>
                  <a:t> if it has a derivative at every interior point of the interval, and if the limits…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1800" i="1"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1800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1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𝑓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18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1800" dirty="0" smtClean="0"/>
                  <a:t>[the right-hand derivative at a]</a:t>
                </a:r>
              </a:p>
              <a:p>
                <a:pPr lvl="1"/>
                <a14:m>
                  <m:oMath xmlns:m="http://schemas.openxmlformats.org/officeDocument/2006/math">
                    <m:func>
                      <m:funcPr>
                        <m:ctrlPr>
                          <a:rPr lang="en-US" sz="18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1800" i="1">
                                <a:latin typeface="Cambria Math"/>
                              </a:rPr>
                              <m:t>h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sz="1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1800" i="1">
                                <a:latin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1800" i="1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1800" i="1"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 sz="1800" i="1">
                                    <a:latin typeface="Cambria Math"/>
                                  </a:rPr>
                                  <m:t>h</m:t>
                                </m:r>
                              </m:e>
                            </m:d>
                            <m:r>
                              <a:rPr lang="en-US" sz="18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𝑓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(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𝑎</m:t>
                            </m:r>
                            <m:r>
                              <a:rPr lang="en-US" sz="1800" i="1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sz="1800" i="1">
                                <a:latin typeface="Cambria Math"/>
                              </a:rPr>
                              <m:t>h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1800" dirty="0" smtClean="0"/>
                  <a:t>[the left-hand derivative at a]</a:t>
                </a:r>
              </a:p>
              <a:p>
                <a:pPr marL="411480" lvl="1" indent="0">
                  <a:buNone/>
                </a:pPr>
                <a:r>
                  <a:rPr lang="en-US" sz="1800" dirty="0" smtClean="0"/>
                  <a:t>exist at the endpoints.  In the right-hand derivative, </a:t>
                </a:r>
                <a:r>
                  <a:rPr lang="en-US" sz="1800" i="1" dirty="0" smtClean="0"/>
                  <a:t>h</a:t>
                </a:r>
                <a:r>
                  <a:rPr lang="en-US" sz="1800" dirty="0" smtClean="0"/>
                  <a:t> is positive and   </a:t>
                </a:r>
                <a:r>
                  <a:rPr lang="en-US" sz="1800" i="1" dirty="0" smtClean="0"/>
                  <a:t>a + h</a:t>
                </a:r>
                <a:r>
                  <a:rPr lang="en-US" sz="1800" dirty="0" smtClean="0"/>
                  <a:t> approaches </a:t>
                </a:r>
                <a:r>
                  <a:rPr lang="en-US" sz="1800" i="1" dirty="0" smtClean="0"/>
                  <a:t>a </a:t>
                </a:r>
                <a:r>
                  <a:rPr lang="en-US" sz="1800" dirty="0" smtClean="0"/>
                  <a:t>from the right.  In the left-hand derivative, </a:t>
                </a:r>
                <a:r>
                  <a:rPr lang="en-US" sz="1800" i="1" dirty="0" smtClean="0"/>
                  <a:t>h </a:t>
                </a:r>
                <a:r>
                  <a:rPr lang="en-US" sz="1800" dirty="0" smtClean="0"/>
                  <a:t>is negative and </a:t>
                </a:r>
                <a:r>
                  <a:rPr lang="en-US" sz="1800" i="1" dirty="0" smtClean="0"/>
                  <a:t>b + h</a:t>
                </a:r>
                <a:r>
                  <a:rPr lang="en-US" sz="1800" dirty="0" smtClean="0"/>
                  <a:t> approaches </a:t>
                </a:r>
                <a:r>
                  <a:rPr lang="en-US" sz="1800" i="1" dirty="0" smtClean="0"/>
                  <a:t>b</a:t>
                </a:r>
                <a:r>
                  <a:rPr lang="en-US" sz="1800" dirty="0" smtClean="0"/>
                  <a:t> from the left.</a:t>
                </a:r>
                <a:endParaRPr lang="en-US" sz="18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09" t="-786" r="-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One-Sided Derivatives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285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1332</TotalTime>
  <Words>1055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Hardcover</vt:lpstr>
      <vt:lpstr>Limit Definition of a Derivative</vt:lpstr>
      <vt:lpstr>What is a Limit</vt:lpstr>
      <vt:lpstr>Derivatives as you know them</vt:lpstr>
      <vt:lpstr>Limit Definition of a Derivative</vt:lpstr>
      <vt:lpstr>Example for the Limit Definition of a Derivative:</vt:lpstr>
      <vt:lpstr>Alternative Definition</vt:lpstr>
      <vt:lpstr>Example for the Alternative Definition:</vt:lpstr>
      <vt:lpstr>Different Derivative Notation</vt:lpstr>
      <vt:lpstr>One-Sided Derivatives</vt:lpstr>
      <vt:lpstr>Example of one-sided derivatives: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 Definition of a Derivative</dc:title>
  <dc:creator>Nick Kakavitsas</dc:creator>
  <cp:lastModifiedBy>Nick Kakavitsas</cp:lastModifiedBy>
  <cp:revision>14</cp:revision>
  <dcterms:created xsi:type="dcterms:W3CDTF">2015-03-14T20:43:01Z</dcterms:created>
  <dcterms:modified xsi:type="dcterms:W3CDTF">2015-03-15T18:55:53Z</dcterms:modified>
</cp:coreProperties>
</file>