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50812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-5400000">
            <a:off x="7554352" y="5254283"/>
            <a:ext cx="1892948" cy="1294227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1B497E"/>
              </a:gs>
              <a:gs pos="60000">
                <a:srgbClr val="2D7EDE"/>
              </a:gs>
              <a:gs pos="100000">
                <a:srgbClr val="9EC8FA"/>
              </a:gs>
            </a:gsLst>
            <a:lin ang="15499999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40543" y="776287"/>
            <a:ext cx="8062911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484632" marR="0" indent="-2031" algn="r" rtl="0">
              <a:spcBef>
                <a:spcPts val="0"/>
              </a:spcBef>
              <a:buClr>
                <a:srgbClr val="8FB7E8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40543" y="2250280"/>
            <a:ext cx="8062911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36576" indent="0" algn="r" rtl="0">
              <a:spcBef>
                <a:spcPts val="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520"/>
              </a:spcBef>
              <a:buClr>
                <a:schemeClr val="accent1"/>
              </a:buClr>
              <a:buFont typeface="Verdana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80"/>
              </a:spcBef>
              <a:buClr>
                <a:srgbClr val="ADC4E0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rgbClr val="ADC4E0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rgbClr val="ADC4E0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rgbClr val="ADC4E0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rgbClr val="ADC4E0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1371600" y="6012655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1371600" y="5650703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392246" y="5752307"/>
            <a:ext cx="50292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algn="l" rtl="0">
              <a:spcBef>
                <a:spcPts val="0"/>
              </a:spcBef>
              <a:buClr>
                <a:srgbClr val="8FB7E8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285999" y="54007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indent="-232155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822960" indent="-132715" algn="l" rtl="0">
              <a:spcBef>
                <a:spcPts val="520"/>
              </a:spcBef>
              <a:buClr>
                <a:schemeClr val="accent1"/>
              </a:buClr>
              <a:buFont typeface="Verdana"/>
              <a:buChar char="›"/>
              <a:defRPr/>
            </a:lvl2pPr>
            <a:lvl3pPr marL="1106424" indent="-77724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371600" indent="-8890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600200" indent="-95250" algn="l" rtl="0">
              <a:spcBef>
                <a:spcPts val="380"/>
              </a:spcBef>
              <a:buClr>
                <a:srgbClr val="ADC4E0"/>
              </a:buClr>
              <a:buFont typeface="Noto Symbol"/>
              <a:buChar char="⚫"/>
              <a:defRPr/>
            </a:lvl5pPr>
            <a:lvl6pPr marL="1828800" indent="-101600" algn="l" rtl="0">
              <a:spcBef>
                <a:spcPts val="360"/>
              </a:spcBef>
              <a:buClr>
                <a:srgbClr val="ADC4E0"/>
              </a:buClr>
              <a:buFont typeface="Noto Symbol"/>
              <a:buChar char="⚫"/>
              <a:defRPr/>
            </a:lvl6pPr>
            <a:lvl7pPr marL="2084832" indent="-116332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7pPr>
            <a:lvl8pPr marL="228600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8pPr>
            <a:lvl9pPr marL="251460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60056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4991100" y="2171699"/>
            <a:ext cx="54863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algn="l" rtl="0">
              <a:spcBef>
                <a:spcPts val="0"/>
              </a:spcBef>
              <a:buClr>
                <a:srgbClr val="8FB7E8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838200" y="0"/>
            <a:ext cx="5486399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indent="-232155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822960" indent="-132715" algn="l" rtl="0">
              <a:spcBef>
                <a:spcPts val="520"/>
              </a:spcBef>
              <a:buClr>
                <a:schemeClr val="accent1"/>
              </a:buClr>
              <a:buFont typeface="Verdana"/>
              <a:buChar char="›"/>
              <a:defRPr/>
            </a:lvl2pPr>
            <a:lvl3pPr marL="1106424" indent="-77724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371600" indent="-8890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600200" indent="-95250" algn="l" rtl="0">
              <a:spcBef>
                <a:spcPts val="380"/>
              </a:spcBef>
              <a:buClr>
                <a:srgbClr val="ADC4E0"/>
              </a:buClr>
              <a:buFont typeface="Noto Symbol"/>
              <a:buChar char="⚫"/>
              <a:defRPr/>
            </a:lvl5pPr>
            <a:lvl6pPr marL="1828800" indent="-101600" algn="l" rtl="0">
              <a:spcBef>
                <a:spcPts val="360"/>
              </a:spcBef>
              <a:buClr>
                <a:srgbClr val="ADC4E0"/>
              </a:buClr>
              <a:buFont typeface="Noto Symbol"/>
              <a:buChar char="⚫"/>
              <a:defRPr/>
            </a:lvl6pPr>
            <a:lvl7pPr marL="2084832" indent="-116332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7pPr>
            <a:lvl8pPr marL="228600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8pPr>
            <a:lvl9pPr marL="251460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60056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algn="l" rtl="0">
              <a:spcBef>
                <a:spcPts val="0"/>
              </a:spcBef>
              <a:buClr>
                <a:srgbClr val="8FB7E8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indent="-232155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822960" indent="-132715" algn="l" rtl="0">
              <a:spcBef>
                <a:spcPts val="520"/>
              </a:spcBef>
              <a:buClr>
                <a:schemeClr val="accent1"/>
              </a:buClr>
              <a:buFont typeface="Verdana"/>
              <a:buChar char="›"/>
              <a:defRPr/>
            </a:lvl2pPr>
            <a:lvl3pPr marL="1106424" indent="-77724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371600" indent="-8890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600200" indent="-95250" algn="l" rtl="0">
              <a:spcBef>
                <a:spcPts val="380"/>
              </a:spcBef>
              <a:buClr>
                <a:srgbClr val="ADC4E0"/>
              </a:buClr>
              <a:buFont typeface="Noto Symbol"/>
              <a:buChar char="⚫"/>
              <a:defRPr/>
            </a:lvl5pPr>
            <a:lvl6pPr marL="1828800" indent="-101600" algn="l" rtl="0">
              <a:spcBef>
                <a:spcPts val="360"/>
              </a:spcBef>
              <a:buClr>
                <a:srgbClr val="ADC4E0"/>
              </a:buClr>
              <a:buFont typeface="Noto Symbol"/>
              <a:buChar char="⚫"/>
              <a:defRPr/>
            </a:lvl6pPr>
            <a:lvl7pPr marL="2084832" indent="-116332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7pPr>
            <a:lvl8pPr marL="228600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8pPr>
            <a:lvl9pPr marL="251460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791455" y="6480048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7033" y="7033"/>
            <a:ext cx="9129931" cy="6836899"/>
          </a:xfrm>
          <a:prstGeom prst="rtTriangle">
            <a:avLst/>
          </a:prstGeom>
          <a:gradFill>
            <a:gsLst>
              <a:gs pos="0">
                <a:srgbClr val="EEECE1">
                  <a:alpha val="9803"/>
                </a:srgbClr>
              </a:gs>
              <a:gs pos="70000">
                <a:srgbClr val="EEECE1">
                  <a:alpha val="7843"/>
                </a:srgbClr>
              </a:gs>
              <a:gs pos="100000">
                <a:srgbClr val="EEECE1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8" name="Shape 28"/>
          <p:cNvSpPr/>
          <p:nvPr/>
        </p:nvSpPr>
        <p:spPr>
          <a:xfrm rot="-5400000" flipH="1">
            <a:off x="7554352" y="309489"/>
            <a:ext cx="1892948" cy="1294227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1B497E"/>
              </a:gs>
              <a:gs pos="60000">
                <a:srgbClr val="2D7EDE"/>
              </a:gs>
              <a:gs pos="100000">
                <a:srgbClr val="9EC8FA"/>
              </a:gs>
            </a:gsLst>
            <a:lin ang="15499999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955632" y="6477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2619375" y="6480969"/>
            <a:ext cx="4260056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51056" y="809624"/>
            <a:ext cx="502920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32" name="Shape 32"/>
          <p:cNvCxnSpPr/>
          <p:nvPr/>
        </p:nvCxnSpPr>
        <p:spPr>
          <a:xfrm rot="10800000">
            <a:off x="6468793" y="9380"/>
            <a:ext cx="2672860" cy="1900210"/>
          </a:xfrm>
          <a:prstGeom prst="straightConnector1">
            <a:avLst/>
          </a:prstGeom>
          <a:noFill/>
          <a:ln w="9525" cap="rnd">
            <a:solidFill>
              <a:srgbClr val="B6CCE8">
                <a:alpha val="4470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Shape 33"/>
          <p:cNvCxnSpPr/>
          <p:nvPr/>
        </p:nvCxnSpPr>
        <p:spPr>
          <a:xfrm rot="10800000" flipH="1">
            <a:off x="0" y="7034"/>
            <a:ext cx="9136965" cy="6843933"/>
          </a:xfrm>
          <a:prstGeom prst="straightConnector1">
            <a:avLst/>
          </a:prstGeom>
          <a:noFill/>
          <a:ln w="9525" cap="rnd">
            <a:solidFill>
              <a:srgbClr val="ACC7E5">
                <a:alpha val="3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" indent="-4064" algn="l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722436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722436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gradFill>
          <a:gsLst>
            <a:gs pos="0">
              <a:srgbClr val="003170"/>
            </a:gs>
            <a:gs pos="60000">
              <a:srgbClr val="004297"/>
            </a:gs>
            <a:gs pos="100000">
              <a:srgbClr val="338DFF"/>
            </a:gs>
          </a:gsLst>
          <a:lin ang="54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 rot="-5400000">
            <a:off x="-2295358" y="2834287"/>
            <a:ext cx="6153912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-5400000">
            <a:off x="146758" y="1508980"/>
            <a:ext cx="3017519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buFont typeface="Questrial"/>
              <a:buNone/>
              <a:defRPr/>
            </a:lvl2pPr>
            <a:lvl3pPr rtl="0">
              <a:spcBef>
                <a:spcPts val="0"/>
              </a:spcBef>
              <a:buFont typeface="Questrial"/>
              <a:buNone/>
              <a:defRPr/>
            </a:lvl3pPr>
            <a:lvl4pPr rtl="0">
              <a:spcBef>
                <a:spcPts val="0"/>
              </a:spcBef>
              <a:buFont typeface="Questrial"/>
              <a:buNone/>
              <a:defRPr/>
            </a:lvl4pPr>
            <a:lvl5pPr rtl="0">
              <a:spcBef>
                <a:spcPts val="0"/>
              </a:spcBef>
              <a:buFont typeface="Quest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 rot="-5400000">
            <a:off x="146758" y="4645372"/>
            <a:ext cx="3017519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buFont typeface="Questrial"/>
              <a:buNone/>
              <a:defRPr/>
            </a:lvl2pPr>
            <a:lvl3pPr rtl="0">
              <a:spcBef>
                <a:spcPts val="0"/>
              </a:spcBef>
              <a:buFont typeface="Questrial"/>
              <a:buNone/>
              <a:defRPr/>
            </a:lvl3pPr>
            <a:lvl4pPr rtl="0">
              <a:spcBef>
                <a:spcPts val="0"/>
              </a:spcBef>
              <a:buFont typeface="Questrial"/>
              <a:buNone/>
              <a:defRPr/>
            </a:lvl4pPr>
            <a:lvl5pPr rtl="0">
              <a:spcBef>
                <a:spcPts val="0"/>
              </a:spcBef>
              <a:buFont typeface="Quest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2022230" y="290732"/>
            <a:ext cx="6858000" cy="3017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algn="l" rtl="0">
              <a:spcBef>
                <a:spcPts val="0"/>
              </a:spcBef>
              <a:defRPr/>
            </a:lvl2pPr>
            <a:lvl3pPr algn="l" rtl="0">
              <a:spcBef>
                <a:spcPts val="0"/>
              </a:spcBef>
              <a:defRPr/>
            </a:lvl3pPr>
            <a:lvl4pPr algn="l" rtl="0">
              <a:spcBef>
                <a:spcPts val="0"/>
              </a:spcBef>
              <a:defRPr/>
            </a:lvl4pPr>
            <a:lvl5pPr algn="l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2022230" y="3427123"/>
            <a:ext cx="6858000" cy="3017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0551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1103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60056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60056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gradFill>
          <a:gsLst>
            <a:gs pos="0">
              <a:srgbClr val="003170"/>
            </a:gs>
            <a:gs pos="60000">
              <a:srgbClr val="004297"/>
            </a:gs>
            <a:gs pos="100000">
              <a:srgbClr val="338DFF"/>
            </a:gs>
          </a:gsLst>
          <a:lin ang="54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 rot="-5400000">
            <a:off x="-2295143" y="2882264"/>
            <a:ext cx="5943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18288" algn="r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135855" y="367663"/>
            <a:ext cx="2438399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buFont typeface="Questrial"/>
              <a:buNone/>
              <a:defRPr/>
            </a:lvl2pPr>
            <a:lvl3pPr rtl="0">
              <a:spcBef>
                <a:spcPts val="0"/>
              </a:spcBef>
              <a:buFont typeface="Questrial"/>
              <a:buNone/>
              <a:defRPr/>
            </a:lvl3pPr>
            <a:lvl4pPr rtl="0">
              <a:spcBef>
                <a:spcPts val="0"/>
              </a:spcBef>
              <a:buFont typeface="Questrial"/>
              <a:buNone/>
              <a:defRPr/>
            </a:lvl4pPr>
            <a:lvl5pPr rtl="0">
              <a:spcBef>
                <a:spcPts val="0"/>
              </a:spcBef>
              <a:buFont typeface="Quest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51250" y="320039"/>
            <a:ext cx="5276087" cy="598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78976" y="6556247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35855" y="6556247"/>
            <a:ext cx="51431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10575" y="6556247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 rot="-5400000">
            <a:off x="-2523743" y="2894096"/>
            <a:ext cx="64007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algn="l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138237" y="373965"/>
            <a:ext cx="7333487" cy="5486399"/>
          </a:xfrm>
          <a:prstGeom prst="rect">
            <a:avLst/>
          </a:prstGeom>
          <a:solidFill>
            <a:srgbClr val="16355B"/>
          </a:solidFill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3000" y="5867400"/>
            <a:ext cx="7333487" cy="685799"/>
          </a:xfrm>
          <a:prstGeom prst="rect">
            <a:avLst/>
          </a:prstGeom>
          <a:solidFill>
            <a:schemeClr val="accent1">
              <a:alpha val="14901"/>
            </a:schemeClr>
          </a:solidFill>
          <a:ln w="9525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108192" y="6556247"/>
            <a:ext cx="21031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70432" y="6557168"/>
            <a:ext cx="4948071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217192" y="6556247"/>
            <a:ext cx="36575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170"/>
            </a:gs>
            <a:gs pos="60000">
              <a:srgbClr val="004297"/>
            </a:gs>
            <a:gs pos="100000">
              <a:srgbClr val="338DFF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7033" y="14067"/>
            <a:ext cx="9129931" cy="6836899"/>
          </a:xfrm>
          <a:prstGeom prst="rtTriangle">
            <a:avLst/>
          </a:prstGeom>
          <a:gradFill>
            <a:gsLst>
              <a:gs pos="0">
                <a:srgbClr val="EEECE1">
                  <a:alpha val="9803"/>
                </a:srgbClr>
              </a:gs>
              <a:gs pos="70000">
                <a:srgbClr val="EEECE1">
                  <a:alpha val="7843"/>
                </a:srgbClr>
              </a:gs>
              <a:gs pos="100000">
                <a:srgbClr val="EEECE1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6" name="Shape 6"/>
          <p:cNvCxnSpPr/>
          <p:nvPr/>
        </p:nvCxnSpPr>
        <p:spPr>
          <a:xfrm>
            <a:off x="0" y="7033"/>
            <a:ext cx="9136965" cy="6843933"/>
          </a:xfrm>
          <a:prstGeom prst="straightConnector1">
            <a:avLst/>
          </a:prstGeom>
          <a:noFill/>
          <a:ln w="9525" cap="rnd">
            <a:solidFill>
              <a:srgbClr val="ACC7E5">
                <a:alpha val="3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 flipH="1">
            <a:off x="6468793" y="4948410"/>
            <a:ext cx="2672860" cy="1900210"/>
          </a:xfrm>
          <a:prstGeom prst="straightConnector1">
            <a:avLst/>
          </a:prstGeom>
          <a:noFill/>
          <a:ln w="9525" cap="rnd">
            <a:solidFill>
              <a:srgbClr val="B6CCE8">
                <a:alpha val="4470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marR="0" indent="-2031" algn="l" rtl="0">
              <a:spcBef>
                <a:spcPts val="0"/>
              </a:spcBef>
              <a:buClr>
                <a:srgbClr val="8FB7E8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marR="0" indent="-232155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⦿"/>
              <a:defRPr/>
            </a:lvl1pPr>
            <a:lvl2pPr marL="822960" marR="0" indent="-132715" algn="l" rtl="0">
              <a:spcBef>
                <a:spcPts val="520"/>
              </a:spcBef>
              <a:buClr>
                <a:schemeClr val="accent1"/>
              </a:buClr>
              <a:buFont typeface="Verdana"/>
              <a:buChar char="›"/>
              <a:defRPr/>
            </a:lvl2pPr>
            <a:lvl3pPr marL="1106424" marR="0" indent="-77724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371600" marR="0" indent="-8890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600200" marR="0" indent="-95250" algn="l" rtl="0">
              <a:spcBef>
                <a:spcPts val="380"/>
              </a:spcBef>
              <a:buClr>
                <a:srgbClr val="ADC4E0"/>
              </a:buClr>
              <a:buFont typeface="Noto Symbol"/>
              <a:buChar char="⚫"/>
              <a:defRPr/>
            </a:lvl5pPr>
            <a:lvl6pPr marL="1828800" marR="0" indent="-101600" algn="l" rtl="0">
              <a:spcBef>
                <a:spcPts val="360"/>
              </a:spcBef>
              <a:buClr>
                <a:srgbClr val="ADC4E0"/>
              </a:buClr>
              <a:buFont typeface="Noto Symbol"/>
              <a:buChar char="⚫"/>
              <a:defRPr/>
            </a:lvl6pPr>
            <a:lvl7pPr marL="2084832" marR="0" indent="-116332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7pPr>
            <a:lvl8pPr marL="2286000" marR="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8pPr>
            <a:lvl9pPr marL="2514600" marR="0" indent="-88900" algn="l" rtl="0">
              <a:spcBef>
                <a:spcPts val="320"/>
              </a:spcBef>
              <a:buClr>
                <a:srgbClr val="ADC4E0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60056" cy="300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540543" y="776287"/>
            <a:ext cx="8062911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484632" marR="0" lvl="0" indent="-2031" algn="r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44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Parents’ Take on the CMS Retake Policy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540543" y="2250280"/>
            <a:ext cx="8062911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36576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Alexandra Corbett, Kayla McMillan, Karen Wang, Robert Gambill, Tylar Dunham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Conclusion 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Based off of the questions, mainly 1-6, it appears that most parents want what is best for their child’s grade, even if that is not always what is fair. </a:t>
            </a:r>
          </a:p>
          <a:p>
            <a:pPr marL="448056" marR="0" lvl="0" indent="-384556" algn="l" rtl="0">
              <a:spcBef>
                <a:spcPts val="48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Despite this, a greater percentage of parents who responded said that it was more important that their child mastered the material than it was that their child got a good grade.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250" b="1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Which method of grading would you prefer teacher use for retests?</a:t>
            </a:r>
            <a:r>
              <a:rPr lang="en-US" sz="3800" b="1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en-US" sz="3800" b="1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lang="en-US" sz="3800" b="1" i="0" u="none" strike="noStrike" cap="none" baseline="0">
              <a:solidFill>
                <a:srgbClr val="8FB7E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(A) Scaling the student's score to an 84% scale (a 100 yields an 84, a 90 yields a 75.6, an 80 yields a 67.2, etc.)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(B) allowing the highest score to be an 84, but not interfering with scores lower than an 84 and instead giving them the raw score (a 100-84 will yield an 84, an 80 will yield an 80, a 70 will yield a 70, etc.)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48056" marR="0" lvl="0" indent="-262635" algn="l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794000"/>
            <a:ext cx="6096000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What do you think the maximum score on a retake should be?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(A) 100%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(B) 92%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(C) 84%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(D) 0%, retakes should not be allowed </a:t>
            </a: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124200"/>
            <a:ext cx="58674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How often should students be allowed to retake?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(A) Not at all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(B) Once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(C) More than once 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794000"/>
            <a:ext cx="6096000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Should the retest score or the higher score between the two tests count? 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(A) Retest score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(B) Higher score between the two tests 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438400"/>
            <a:ext cx="6096000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Is it more important that your child gets a good grade or masters the material?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(A) Good grade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(B) Masters the material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438400"/>
            <a:ext cx="6096000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Should teachers take personal circumstances into account? 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(A) Yes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(B) No 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438400"/>
            <a:ext cx="6096000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How do you help your child prepare for tests? 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(A) I give them incentives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(B) I help them study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(C) I make sure they study </a:t>
            </a:r>
          </a:p>
          <a:p>
            <a:pPr marL="448056" marR="0" lvl="0" indent="-384556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(D) I don’t help them prepare 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3048000"/>
            <a:ext cx="5943599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8FB7E8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8FB7E8"/>
                </a:solidFill>
                <a:latin typeface="Questrial"/>
                <a:ea typeface="Questrial"/>
                <a:cs typeface="Questrial"/>
                <a:sym typeface="Questrial"/>
              </a:rPr>
              <a:t>Problems with the Survey 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This survey consisted of entirely volunteered responses. This means that the data will be biased, because only the people that wanted to answer the questions answered them. </a:t>
            </a:r>
          </a:p>
          <a:p>
            <a:pPr marL="448056" marR="0" lvl="0" indent="-384556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This means that it is likely that we did not get responses from: </a:t>
            </a:r>
          </a:p>
          <a:p>
            <a:pPr marL="822960" marR="0" lvl="1" indent="-28956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Parents that are busier </a:t>
            </a:r>
          </a:p>
          <a:p>
            <a:pPr marL="822960" marR="0" lvl="1" indent="-28956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Parents that don’t listen to the entire Connect-Ed messages </a:t>
            </a:r>
          </a:p>
          <a:p>
            <a:pPr marL="822960" marR="0" lvl="1" indent="-28956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Parents that are less involved in their child’s/children’s school </a:t>
            </a:r>
          </a:p>
          <a:p>
            <a:pPr marL="822960" marR="0" lvl="1" indent="-28956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Less patient parents </a:t>
            </a:r>
          </a:p>
          <a:p>
            <a:pPr marL="448056" marR="0" lvl="0" indent="-384556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0000"/>
              <a:buFont typeface="Noto Symbol"/>
              <a:buChar char="⦿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Some of the parents may not have understood the math behind the two different retake grading policies.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Verv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On-screen Show (4:3)</PresentationFormat>
  <Paragraphs>39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Parents’ Take on the CMS Retake Policy </vt:lpstr>
      <vt:lpstr>Which method of grading would you prefer teacher use for retests? </vt:lpstr>
      <vt:lpstr>What do you think the maximum score on a retake should be? </vt:lpstr>
      <vt:lpstr>How often should students be allowed to retake?</vt:lpstr>
      <vt:lpstr>Should the retest score or the higher score between the two tests count? </vt:lpstr>
      <vt:lpstr>Is it more important that your child gets a good grade or masters the material? </vt:lpstr>
      <vt:lpstr>Should teachers take personal circumstances into account? </vt:lpstr>
      <vt:lpstr>How do you help your child prepare for tests? </vt:lpstr>
      <vt:lpstr>Problems with the Survey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Parents’ Take on the CMS Retake Policy </dc:title>
  <dc:creator>Stuart</dc:creator>
  <cp:lastModifiedBy>Stuart</cp:lastModifiedBy>
  <cp:revision>1</cp:revision>
  <dcterms:modified xsi:type="dcterms:W3CDTF">2014-12-16T05:56:47Z</dcterms:modified>
</cp:coreProperties>
</file>